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1"/>
  </p:sldMasterIdLst>
  <p:sldIdLst>
    <p:sldId id="274" r:id="rId2"/>
    <p:sldId id="280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90" r:id="rId11"/>
    <p:sldId id="289" r:id="rId12"/>
    <p:sldId id="291" r:id="rId13"/>
    <p:sldId id="288" r:id="rId14"/>
    <p:sldId id="256" r:id="rId15"/>
    <p:sldId id="264" r:id="rId16"/>
    <p:sldId id="257" r:id="rId17"/>
    <p:sldId id="258" r:id="rId18"/>
    <p:sldId id="268" r:id="rId19"/>
    <p:sldId id="259" r:id="rId20"/>
    <p:sldId id="260" r:id="rId21"/>
    <p:sldId id="261" r:id="rId22"/>
    <p:sldId id="262" r:id="rId23"/>
    <p:sldId id="263" r:id="rId24"/>
    <p:sldId id="272" r:id="rId25"/>
    <p:sldId id="293" r:id="rId26"/>
    <p:sldId id="273" r:id="rId27"/>
    <p:sldId id="275" r:id="rId28"/>
    <p:sldId id="276" r:id="rId29"/>
    <p:sldId id="277" r:id="rId30"/>
    <p:sldId id="278" r:id="rId31"/>
    <p:sldId id="279" r:id="rId32"/>
    <p:sldId id="29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5165" autoAdjust="0"/>
  </p:normalViewPr>
  <p:slideViewPr>
    <p:cSldViewPr snapToGrid="0">
      <p:cViewPr varScale="1">
        <p:scale>
          <a:sx n="77" d="100"/>
          <a:sy n="77" d="100"/>
        </p:scale>
        <p:origin x="82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EEDB-BEE2-486D-B685-B572C3B7A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8B7AD3-BDED-42EC-884B-AC490EDF0F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1DC9C-B46D-45EB-9851-2E1CBA2F6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2C8BE-9BBE-4F25-B3A5-1B63778AEF44}" type="datetimeFigureOut">
              <a:rPr lang="en-AE" smtClean="0"/>
              <a:t>21/03/2025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940BE8-A4FC-4B5D-B6C3-45C22DF72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3977A-1913-4692-AE16-8A0BC9EE5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D4A6C-BEA5-43C2-AADF-C00E01E612AA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97369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274B9-5181-411C-8576-1992528CE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2EDA7-52A1-44CD-B7B5-EA4A45CF2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9709B-B1B9-42DF-9FE7-B4B47CB4E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2C8BE-9BBE-4F25-B3A5-1B63778AEF44}" type="datetimeFigureOut">
              <a:rPr lang="en-AE" smtClean="0"/>
              <a:t>21/03/2025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E65A-20EC-400C-A04B-1F3792192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04A18-C179-48BF-903E-947CEBC76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D4A6C-BEA5-43C2-AADF-C00E01E612AA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419717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54D1E2-52FB-442E-BFC6-301E69FE3D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9A8E15-1F59-4162-B048-33CDCF08C1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F56E9-1E8F-4CA8-85D1-C7E89C9FA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2C8BE-9BBE-4F25-B3A5-1B63778AEF44}" type="datetimeFigureOut">
              <a:rPr lang="en-AE" smtClean="0"/>
              <a:t>21/03/2025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E3BF1-1310-4580-ACD5-487774496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696D4-C748-4578-99E6-F87BB55E0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D4A6C-BEA5-43C2-AADF-C00E01E612AA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581271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BCA66-161F-4D1F-A28B-F5575C0AD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CDF3B-423B-45BB-BF7F-4D617EBAD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6E6BB-7F4B-4C95-A02A-278531A93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2C8BE-9BBE-4F25-B3A5-1B63778AEF44}" type="datetimeFigureOut">
              <a:rPr lang="en-AE" smtClean="0"/>
              <a:t>21/03/2025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9459E-F66C-4102-94DD-662432390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9F8D6-0338-4B45-8D38-018F405B2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D4A6C-BEA5-43C2-AADF-C00E01E612AA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247493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C6696-7D5F-4837-BAC4-69EC55FC8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9D1988-0CB6-42BD-B7AF-EBD136BBD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B9770-05A7-4532-A0B6-A5839F422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2C8BE-9BBE-4F25-B3A5-1B63778AEF44}" type="datetimeFigureOut">
              <a:rPr lang="en-AE" smtClean="0"/>
              <a:t>21/03/2025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2CF66-4ABA-4312-9425-CBF9F0392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0ED92-219C-4A06-8312-FF489D83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D4A6C-BEA5-43C2-AADF-C00E01E612AA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738285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0040F-CF4F-4D46-8309-3ED346129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8FA51-9E41-4058-8971-EDDB024DD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5DDB48-FA90-412D-8CD7-96D55F67A4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3EF0A2-7D01-4A04-8ADB-0B19DAD85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2C8BE-9BBE-4F25-B3A5-1B63778AEF44}" type="datetimeFigureOut">
              <a:rPr lang="en-AE" smtClean="0"/>
              <a:t>21/03/2025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71AB13-DD0A-4930-B2C8-497F56FCD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0CA223-4D98-4D9F-B987-263C6A4BE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D4A6C-BEA5-43C2-AADF-C00E01E612AA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80316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09FA-169B-4C32-86B8-D51D3D540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B6AB9-6421-4D16-9B79-2C68D67AC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2FBE90-962D-4A29-9DDA-6768381BF6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25BF42-8984-4989-9E8A-AB2E0393F7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B1BA62-71C0-4C49-BFCB-AC330E6AE0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892258-A60F-4180-8BCF-B8CF8E8FD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2C8BE-9BBE-4F25-B3A5-1B63778AEF44}" type="datetimeFigureOut">
              <a:rPr lang="en-AE" smtClean="0"/>
              <a:t>21/03/2025</a:t>
            </a:fld>
            <a:endParaRPr lang="en-A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6B3D82-0BD3-477B-A9F1-BA0655C5D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504E58-1617-41F9-823F-8F8DF5744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D4A6C-BEA5-43C2-AADF-C00E01E612AA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268845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5D606-7415-4341-BB8D-437B0F8AD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7F9B5E-2C79-4215-A37F-2072BF7CE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2C8BE-9BBE-4F25-B3A5-1B63778AEF44}" type="datetimeFigureOut">
              <a:rPr lang="en-AE" smtClean="0"/>
              <a:t>21/03/2025</a:t>
            </a:fld>
            <a:endParaRPr lang="en-A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3D8968-FA69-419F-8863-A5EFA5598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F626F-86A0-4FE1-9B89-7340F63A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D4A6C-BEA5-43C2-AADF-C00E01E612AA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803286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03B911-252C-40FA-97DB-96EB237DF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2C8BE-9BBE-4F25-B3A5-1B63778AEF44}" type="datetimeFigureOut">
              <a:rPr lang="en-AE" smtClean="0"/>
              <a:t>21/03/2025</a:t>
            </a:fld>
            <a:endParaRPr lang="en-A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0BF233-7814-4E9A-ADD3-CF25EBAD5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62DD47-5D1A-4734-8510-CAC1118A0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D4A6C-BEA5-43C2-AADF-C00E01E612AA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521775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EDF08-8B7A-4A85-ABD6-55AC9F095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9D050-5B73-4CF6-80CD-530FA2A43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FD08E2-5668-4534-BD27-B1366B450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E01870-FC2A-4C19-B6D1-92452788B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2C8BE-9BBE-4F25-B3A5-1B63778AEF44}" type="datetimeFigureOut">
              <a:rPr lang="en-AE" smtClean="0"/>
              <a:t>21/03/2025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2444CC-31AD-4BDD-B9B8-B7917CB25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0759F2-63F6-4581-A519-48825B1CC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D4A6C-BEA5-43C2-AADF-C00E01E612AA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601106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C79F7-C5D1-4A58-8B0F-BC1D14757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578603-3F9C-473F-925E-F5B790234B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BF5D3D-2772-425A-9A6D-7C761E0C51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BD532F-5510-4759-A5C4-F39BFCB46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2C8BE-9BBE-4F25-B3A5-1B63778AEF44}" type="datetimeFigureOut">
              <a:rPr lang="en-AE" smtClean="0"/>
              <a:t>21/03/2025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02AFE7-2B9C-411C-B942-157DABF71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B6FBC5-DBFA-485E-A630-523BA699C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D4A6C-BEA5-43C2-AADF-C00E01E612AA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776539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542D68-23F4-482A-AF01-66BC67C28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7F3E41-1B85-47CC-8195-1EFCFA796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BAE8A-32E3-4314-81B1-D0063AED3E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2C8BE-9BBE-4F25-B3A5-1B63778AEF44}" type="datetimeFigureOut">
              <a:rPr lang="en-AE" smtClean="0"/>
              <a:t>21/03/2025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D9159-3FBE-4DEC-8213-BB1BA34F30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05D56-1AB8-4240-8805-0432BD49F3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FD4A6C-BEA5-43C2-AADF-C00E01E612AA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607818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C63B0C-699A-4235-8163-AF2FFE4F0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6"/>
            <a:ext cx="12192000" cy="68513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AAA940-C353-4571-A841-F14C7B978FD6}"/>
              </a:ext>
            </a:extLst>
          </p:cNvPr>
          <p:cNvSpPr txBox="1"/>
          <p:nvPr/>
        </p:nvSpPr>
        <p:spPr>
          <a:xfrm>
            <a:off x="9823174" y="6152322"/>
            <a:ext cx="2368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Janaki Patel</a:t>
            </a:r>
            <a:endParaRPr lang="en-AE" sz="2800" b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759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B2E020-4605-4EB4-A3B0-AD7848540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5200" cy="683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835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77766B-AD9A-4F86-8ECE-CE317FCBB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667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E3E1D2-9E03-41E0-8BDE-6A96C57D6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05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7644E3-FBF4-4384-BB30-6502631282B3}"/>
              </a:ext>
            </a:extLst>
          </p:cNvPr>
          <p:cNvSpPr txBox="1"/>
          <p:nvPr/>
        </p:nvSpPr>
        <p:spPr>
          <a:xfrm>
            <a:off x="1439426" y="2895154"/>
            <a:ext cx="95936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800" dirty="0"/>
              <a:t>Primary Analysis</a:t>
            </a:r>
            <a:endParaRPr lang="en-AE" sz="4800" dirty="0"/>
          </a:p>
        </p:txBody>
      </p:sp>
    </p:spTree>
    <p:extLst>
      <p:ext uri="{BB962C8B-B14F-4D97-AF65-F5344CB8AC3E}">
        <p14:creationId xmlns:p14="http://schemas.microsoft.com/office/powerpoint/2010/main" val="2340716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364830-784B-4C7F-94BB-79BE9B492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355" y="482603"/>
            <a:ext cx="7906853" cy="9431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C01623-6EA8-4788-BB6A-FAFB1836DD63}"/>
              </a:ext>
            </a:extLst>
          </p:cNvPr>
          <p:cNvSpPr txBox="1"/>
          <p:nvPr/>
        </p:nvSpPr>
        <p:spPr>
          <a:xfrm>
            <a:off x="6761848" y="3255326"/>
            <a:ext cx="518498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600" i="0" dirty="0">
                <a:effectLst/>
              </a:rPr>
              <a:t>Insights: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i="0" dirty="0" err="1">
                <a:effectLst/>
              </a:rPr>
              <a:t>LioCinema</a:t>
            </a:r>
            <a:r>
              <a:rPr lang="en-GB" sz="1600" i="0" dirty="0">
                <a:effectLst/>
              </a:rPr>
              <a:t> has significantly higher total users compared to </a:t>
            </a:r>
            <a:r>
              <a:rPr lang="en-GB" sz="1600" i="0" dirty="0" err="1">
                <a:effectLst/>
              </a:rPr>
              <a:t>Jotstar</a:t>
            </a:r>
            <a:r>
              <a:rPr lang="en-GB" sz="1600" i="0" dirty="0">
                <a:effectLst/>
              </a:rPr>
              <a:t>, showing exponential growth.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i="0" dirty="0" err="1">
                <a:effectLst/>
              </a:rPr>
              <a:t>Jotstar</a:t>
            </a:r>
            <a:r>
              <a:rPr lang="en-GB" sz="1600" i="0" dirty="0">
                <a:effectLst/>
              </a:rPr>
              <a:t> has relatively stagnant growth, indicating limited user acquisition.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i="0" dirty="0" err="1">
                <a:effectLst/>
              </a:rPr>
              <a:t>LioCinema's</a:t>
            </a:r>
            <a:r>
              <a:rPr lang="en-GB" sz="1600" i="0" dirty="0">
                <a:effectLst/>
              </a:rPr>
              <a:t> growth rate accelerates </a:t>
            </a:r>
            <a:r>
              <a:rPr lang="en-GB" sz="1600" dirty="0"/>
              <a:t>4x faster than </a:t>
            </a:r>
            <a:r>
              <a:rPr lang="en-GB" sz="1600" dirty="0" err="1"/>
              <a:t>Jotstar</a:t>
            </a:r>
            <a:r>
              <a:rPr lang="en-GB" sz="1600" dirty="0"/>
              <a:t> in terms of user acquisition.</a:t>
            </a:r>
            <a:endParaRPr lang="en-GB" sz="1600" i="0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E18BFD-5C2B-43D1-BAAF-EC7C0E76F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127" y="1659835"/>
            <a:ext cx="5447877" cy="37879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4A2821-3D72-43A6-B27A-41912B644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848" y="1727718"/>
            <a:ext cx="3658111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981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92F557-6917-44DB-B8A6-1B31BBAAE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780" y="508483"/>
            <a:ext cx="8259328" cy="9907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2E23B1-ED64-4394-9C38-59EB865B6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155" y="1699931"/>
            <a:ext cx="2803869" cy="20769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95D9DC-1875-436E-A672-07EC29A58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920" y="1657404"/>
            <a:ext cx="5451061" cy="23403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5E8AD6-0C9D-436A-8AB8-CC3BCC82F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780" y="4070392"/>
            <a:ext cx="4034930" cy="21753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146049-B505-4B9C-9AB1-6A3C60B57D59}"/>
              </a:ext>
            </a:extLst>
          </p:cNvPr>
          <p:cNvSpPr txBox="1"/>
          <p:nvPr/>
        </p:nvSpPr>
        <p:spPr>
          <a:xfrm>
            <a:off x="5440018" y="4202568"/>
            <a:ext cx="609765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600" i="0" dirty="0">
                <a:effectLst/>
              </a:rPr>
              <a:t>Insights: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i="0" dirty="0">
                <a:effectLst/>
              </a:rPr>
              <a:t>Content Diversity: </a:t>
            </a:r>
            <a:r>
              <a:rPr lang="en-GB" sz="1600" i="0" dirty="0" err="1">
                <a:effectLst/>
              </a:rPr>
              <a:t>Jotstar</a:t>
            </a:r>
            <a:r>
              <a:rPr lang="en-GB" sz="1600" i="0" dirty="0">
                <a:effectLst/>
              </a:rPr>
              <a:t> has a larger and more diverse content library (2360 items) compared to </a:t>
            </a:r>
            <a:r>
              <a:rPr lang="en-GB" sz="1600" i="0" dirty="0" err="1">
                <a:effectLst/>
              </a:rPr>
              <a:t>LioCinema</a:t>
            </a:r>
            <a:r>
              <a:rPr lang="en-GB" sz="1600" i="0" dirty="0">
                <a:effectLst/>
              </a:rPr>
              <a:t> (1250 items)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i="0" dirty="0">
                <a:effectLst/>
              </a:rPr>
              <a:t>Language Focus: </a:t>
            </a:r>
            <a:r>
              <a:rPr lang="en-GB" sz="1600" i="0" dirty="0" err="1">
                <a:effectLst/>
              </a:rPr>
              <a:t>LioCinema</a:t>
            </a:r>
            <a:r>
              <a:rPr lang="en-GB" sz="1600" i="0" dirty="0">
                <a:effectLst/>
              </a:rPr>
              <a:t> has a higher proportion of Hindi content while </a:t>
            </a:r>
            <a:r>
              <a:rPr lang="en-GB" sz="1600" i="0" dirty="0" err="1">
                <a:effectLst/>
              </a:rPr>
              <a:t>Jotstar</a:t>
            </a:r>
            <a:r>
              <a:rPr lang="en-GB" sz="1600" i="0" dirty="0">
                <a:effectLst/>
              </a:rPr>
              <a:t> leads in English, Hindi and regional languages like Tamil and Telugu.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i="0" dirty="0">
                <a:effectLst/>
              </a:rPr>
              <a:t>Content Type: </a:t>
            </a:r>
            <a:r>
              <a:rPr lang="en-GB" sz="1600" i="0" dirty="0" err="1">
                <a:effectLst/>
              </a:rPr>
              <a:t>Jotstar</a:t>
            </a:r>
            <a:r>
              <a:rPr lang="en-GB" sz="1600" i="0" dirty="0">
                <a:effectLst/>
              </a:rPr>
              <a:t> offers more movies and series , while </a:t>
            </a:r>
            <a:r>
              <a:rPr lang="en-GB" sz="1600" i="0" dirty="0" err="1">
                <a:effectLst/>
              </a:rPr>
              <a:t>LioCinema</a:t>
            </a:r>
            <a:r>
              <a:rPr lang="en-GB" sz="1600" i="0" dirty="0">
                <a:effectLst/>
              </a:rPr>
              <a:t> focuses heavily on movies but lacks in sports content.</a:t>
            </a:r>
          </a:p>
        </p:txBody>
      </p:sp>
    </p:spTree>
    <p:extLst>
      <p:ext uri="{BB962C8B-B14F-4D97-AF65-F5344CB8AC3E}">
        <p14:creationId xmlns:p14="http://schemas.microsoft.com/office/powerpoint/2010/main" val="1491879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7EF52C-93C8-42CF-AF44-93D259E0F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39" y="274898"/>
            <a:ext cx="8373644" cy="12193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D27FC9-4014-43E3-A3D0-F0B1AD1CB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119" y="1650582"/>
            <a:ext cx="3286584" cy="20767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563F71-E7A0-4283-8DF3-93BB2C890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341" y="3971149"/>
            <a:ext cx="3419952" cy="21243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C91FA8-4C24-40B1-B847-41BCDDEDCB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260" y="3971150"/>
            <a:ext cx="3036118" cy="21243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4B4488-F0E8-415B-BA22-0CDDCE05BD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259" y="1650582"/>
            <a:ext cx="3057239" cy="20656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7ABED0-0842-4156-B31F-68948DFC2E0E}"/>
              </a:ext>
            </a:extLst>
          </p:cNvPr>
          <p:cNvSpPr txBox="1"/>
          <p:nvPr/>
        </p:nvSpPr>
        <p:spPr>
          <a:xfrm>
            <a:off x="7958256" y="2438996"/>
            <a:ext cx="375511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600" i="0" dirty="0">
                <a:effectLst/>
              </a:rPr>
              <a:t>Insights: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i="0" dirty="0">
                <a:effectLst/>
              </a:rPr>
              <a:t>User Demographics: </a:t>
            </a:r>
            <a:r>
              <a:rPr lang="en-GB" sz="1600" i="0" dirty="0" err="1">
                <a:effectLst/>
              </a:rPr>
              <a:t>LioCinema</a:t>
            </a:r>
            <a:r>
              <a:rPr lang="en-GB" sz="1600" i="0" dirty="0">
                <a:effectLst/>
              </a:rPr>
              <a:t> dominates in younger age groups (18-24 and 25-34) and Tier 2/Tier 3 cities, while </a:t>
            </a:r>
            <a:r>
              <a:rPr lang="en-GB" sz="1600" i="0" dirty="0" err="1">
                <a:effectLst/>
              </a:rPr>
              <a:t>Jotstar</a:t>
            </a:r>
            <a:r>
              <a:rPr lang="en-GB" sz="1600" i="0" dirty="0">
                <a:effectLst/>
              </a:rPr>
              <a:t> is more concentrated in Tier 1 cities.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i="0" dirty="0">
                <a:effectLst/>
              </a:rPr>
              <a:t>Subscription Plans: </a:t>
            </a:r>
            <a:r>
              <a:rPr lang="en-GB" sz="1600" i="0" dirty="0" err="1">
                <a:effectLst/>
              </a:rPr>
              <a:t>LioCinema</a:t>
            </a:r>
            <a:r>
              <a:rPr lang="en-GB" sz="1600" i="0" dirty="0">
                <a:effectLst/>
              </a:rPr>
              <a:t> has a large free user base (104,992), while </a:t>
            </a:r>
            <a:r>
              <a:rPr lang="en-GB" sz="1600" i="0" dirty="0" err="1">
                <a:effectLst/>
              </a:rPr>
              <a:t>Jotstar</a:t>
            </a:r>
            <a:r>
              <a:rPr lang="en-GB" sz="1600" i="0" dirty="0">
                <a:effectLst/>
              </a:rPr>
              <a:t> has a higher proportion of paid users (Premium and VIP plans).</a:t>
            </a:r>
          </a:p>
        </p:txBody>
      </p:sp>
    </p:spTree>
    <p:extLst>
      <p:ext uri="{BB962C8B-B14F-4D97-AF65-F5344CB8AC3E}">
        <p14:creationId xmlns:p14="http://schemas.microsoft.com/office/powerpoint/2010/main" val="3984256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56E27F-A78B-4873-9D2D-C5C436583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19" y="439321"/>
            <a:ext cx="8364117" cy="10097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E182CF9-EB36-438D-8BF7-EB5C2E50E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359" y="1559412"/>
            <a:ext cx="8440328" cy="10669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75D5CDE-DBC1-4743-ADC8-57C3EC18F96B}"/>
              </a:ext>
            </a:extLst>
          </p:cNvPr>
          <p:cNvSpPr txBox="1"/>
          <p:nvPr/>
        </p:nvSpPr>
        <p:spPr>
          <a:xfrm>
            <a:off x="1019419" y="3171360"/>
            <a:ext cx="2276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Active Rate</a:t>
            </a:r>
            <a:endParaRPr lang="en-AE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1DCA611-E31F-4C81-A743-A528D882E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7129" y="3540692"/>
            <a:ext cx="3122694" cy="275864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FA7C55C-422D-436A-9C09-130F26CD6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419" y="3709985"/>
            <a:ext cx="3560725" cy="222368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F0237C-BE16-4199-8CF3-ECA3DC50C8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7458" y="3709984"/>
            <a:ext cx="3332019" cy="222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99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7E601C-0F82-4917-A800-05468AFD1DF0}"/>
              </a:ext>
            </a:extLst>
          </p:cNvPr>
          <p:cNvSpPr txBox="1"/>
          <p:nvPr/>
        </p:nvSpPr>
        <p:spPr>
          <a:xfrm>
            <a:off x="1135449" y="4087313"/>
            <a:ext cx="10179519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i="0" dirty="0">
                <a:effectLst/>
              </a:rPr>
              <a:t>Insights: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i="0" dirty="0" err="1">
                <a:effectLst/>
              </a:rPr>
              <a:t>Jotstar</a:t>
            </a:r>
            <a:r>
              <a:rPr lang="en-GB" i="0" dirty="0">
                <a:effectLst/>
              </a:rPr>
              <a:t> has a significantly higher active user rate  compared to </a:t>
            </a:r>
            <a:r>
              <a:rPr lang="en-GB" i="0" dirty="0" err="1">
                <a:effectLst/>
              </a:rPr>
              <a:t>Liocinema</a:t>
            </a:r>
            <a:r>
              <a:rPr lang="en-GB" i="0" dirty="0">
                <a:effectLst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Premium Users are Active in both platform.</a:t>
            </a:r>
            <a:endParaRPr lang="en-GB" i="0" dirty="0"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i="0" dirty="0">
                <a:effectLst/>
              </a:rPr>
              <a:t>Older age groups (45+) are more active on </a:t>
            </a:r>
            <a:r>
              <a:rPr lang="en-GB" i="0" dirty="0" err="1">
                <a:effectLst/>
              </a:rPr>
              <a:t>Jotstar</a:t>
            </a:r>
            <a:r>
              <a:rPr lang="en-GB" i="0" dirty="0">
                <a:effectLst/>
              </a:rPr>
              <a:t> compared to </a:t>
            </a:r>
            <a:r>
              <a:rPr lang="en-GB" i="0" dirty="0" err="1">
                <a:effectLst/>
              </a:rPr>
              <a:t>Liocinema</a:t>
            </a:r>
            <a:r>
              <a:rPr lang="en-GB" i="0" dirty="0">
                <a:effectLst/>
              </a:rPr>
              <a:t> , while younger users (18-24) show the lowest activity on </a:t>
            </a:r>
            <a:r>
              <a:rPr lang="en-GB" i="0" dirty="0" err="1">
                <a:effectLst/>
              </a:rPr>
              <a:t>Liocinema</a:t>
            </a:r>
            <a:r>
              <a:rPr lang="en-GB" i="0" dirty="0">
                <a:effectLst/>
              </a:rPr>
              <a:t> 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/>
              </a:solidFill>
              <a:latin typeface="Inte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A7AA9-6BC6-42E6-82D4-3906F4E63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7576" y="1077916"/>
            <a:ext cx="3140902" cy="27685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C0748F-A551-446E-AD09-5DE969557A21}"/>
              </a:ext>
            </a:extLst>
          </p:cNvPr>
          <p:cNvSpPr txBox="1"/>
          <p:nvPr/>
        </p:nvSpPr>
        <p:spPr>
          <a:xfrm>
            <a:off x="1381539" y="675861"/>
            <a:ext cx="1689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Inactive Rate</a:t>
            </a:r>
            <a:endParaRPr lang="en-A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0E09AF-F7C4-4F40-AEE3-99C9286F1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904" y="1286063"/>
            <a:ext cx="3167235" cy="21429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7E80C7-73BB-49B5-9602-EC1DAE43F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0564" y="1313550"/>
            <a:ext cx="3245217" cy="214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43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99A0C6-FA9E-4C6F-83C3-9F7CEBC64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379" y="519660"/>
            <a:ext cx="8583223" cy="1047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99546D-FAF2-4D89-B7B0-1E37AC570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749" y="1666422"/>
            <a:ext cx="5283057" cy="27270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1A323F-E71D-4278-BCCD-073CC8E53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695" y="4559398"/>
            <a:ext cx="3571637" cy="21985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1E7192-C66C-42F0-BA37-BF5818AA34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5405" y="1715838"/>
            <a:ext cx="4051167" cy="25788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1F6E83-A9DC-44E4-9CC0-F05013010481}"/>
              </a:ext>
            </a:extLst>
          </p:cNvPr>
          <p:cNvSpPr txBox="1"/>
          <p:nvPr/>
        </p:nvSpPr>
        <p:spPr>
          <a:xfrm>
            <a:off x="5015493" y="4627625"/>
            <a:ext cx="692998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600" i="0" dirty="0">
                <a:effectLst/>
              </a:rPr>
              <a:t>Insights: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i="0" dirty="0" err="1">
                <a:effectLst/>
              </a:rPr>
              <a:t>Jotstar</a:t>
            </a:r>
            <a:r>
              <a:rPr lang="en-GB" sz="1600" i="0" dirty="0">
                <a:effectLst/>
              </a:rPr>
              <a:t> has a significantly higher average watch time (351.73) compared to </a:t>
            </a:r>
            <a:r>
              <a:rPr lang="en-GB" sz="1600" i="0" dirty="0" err="1">
                <a:effectLst/>
              </a:rPr>
              <a:t>Liocinema</a:t>
            </a:r>
            <a:r>
              <a:rPr lang="en-GB" sz="1600" i="0" dirty="0">
                <a:effectLst/>
              </a:rPr>
              <a:t> (60.14) across all months, devices, and city tiers.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i="0" dirty="0">
                <a:effectLst/>
              </a:rPr>
              <a:t>Watch time declines steadily over the year for both platforms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i="0" dirty="0">
                <a:effectLst/>
              </a:rPr>
              <a:t>Mobile devices dominate watch time for both platforms, while TVs and laptops show much lower engagement.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i="0" dirty="0">
                <a:effectLst/>
              </a:rPr>
              <a:t>Tier 1 cities have the highest watch time, with engagement decreasing in lower-tier cities.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1F2E5A-F95C-4C1C-9523-C0D6D33C86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938" y="1907158"/>
            <a:ext cx="1162212" cy="8287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F8F0D6-C718-4FF5-A362-8372A28477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724" y="2901895"/>
            <a:ext cx="1200318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126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CAF855-ADE0-4380-A6EF-26066D1C4FBC}"/>
              </a:ext>
            </a:extLst>
          </p:cNvPr>
          <p:cNvSpPr txBox="1"/>
          <p:nvPr/>
        </p:nvSpPr>
        <p:spPr>
          <a:xfrm>
            <a:off x="974691" y="572756"/>
            <a:ext cx="99880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800" dirty="0"/>
              <a:t>Agenda</a:t>
            </a:r>
            <a:endParaRPr lang="en-AE"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C17E08-D186-4B20-BAB6-C4C9ECD632DC}"/>
              </a:ext>
            </a:extLst>
          </p:cNvPr>
          <p:cNvSpPr txBox="1"/>
          <p:nvPr/>
        </p:nvSpPr>
        <p:spPr>
          <a:xfrm>
            <a:off x="1090820" y="1695126"/>
            <a:ext cx="7914032" cy="258532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Overview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Problem Statement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Dataset Overview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Dashboard Overview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Primary Analysis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Secondary Analysis</a:t>
            </a:r>
            <a:br>
              <a:rPr lang="en-GB" dirty="0"/>
            </a:b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441498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8D2AEC-820D-4107-A05A-4ACB8B5AB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111" y="463137"/>
            <a:ext cx="8468907" cy="9621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1079DA-82E5-4516-BC8D-00C3EC4DD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110" y="2095313"/>
            <a:ext cx="8199127" cy="17632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AC5A41-3F18-4664-A5CE-C8B91737E1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278" y="4640537"/>
            <a:ext cx="9074426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Insights: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Inactivity is highly correlated with Low watch time, as 90% of inactive users on both platforms fall into this category.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Users with Moderate or High watch time are far less likely to become inactive, indicating that higher engagement reduces churn. </a:t>
            </a:r>
          </a:p>
        </p:txBody>
      </p:sp>
    </p:spTree>
    <p:extLst>
      <p:ext uri="{BB962C8B-B14F-4D97-AF65-F5344CB8AC3E}">
        <p14:creationId xmlns:p14="http://schemas.microsoft.com/office/powerpoint/2010/main" val="4135032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06E130-12A2-4BA7-94FE-5239FF19E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852" y="398517"/>
            <a:ext cx="8192643" cy="11907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9EDA67-316D-4BED-8C1C-45085CD9A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852" y="2729397"/>
            <a:ext cx="5401429" cy="36581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08E3E1-6073-474B-BF4C-056F5C424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852" y="1772247"/>
            <a:ext cx="5545306" cy="7779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EFED79-26DA-4863-AFB6-B290A32C1C3A}"/>
              </a:ext>
            </a:extLst>
          </p:cNvPr>
          <p:cNvSpPr txBox="1"/>
          <p:nvPr/>
        </p:nvSpPr>
        <p:spPr>
          <a:xfrm>
            <a:off x="6878782" y="2850291"/>
            <a:ext cx="485255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i="0" dirty="0">
                <a:solidFill>
                  <a:srgbClr val="404040"/>
                </a:solidFill>
                <a:effectLst/>
              </a:rPr>
              <a:t>Insights:</a:t>
            </a:r>
            <a:endParaRPr lang="en-GB" dirty="0">
              <a:solidFill>
                <a:srgbClr val="40404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i="0" dirty="0">
                <a:solidFill>
                  <a:srgbClr val="404040"/>
                </a:solidFill>
                <a:effectLst/>
              </a:rPr>
              <a:t>Jot's downgrades show a steady decline from January to November, with a significant drop starting in September, indicating potential improvements or reduced dissatisfaction over time.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i="0" dirty="0">
                <a:solidFill>
                  <a:srgbClr val="404040"/>
                </a:solidFill>
                <a:effectLst/>
              </a:rPr>
              <a:t>Both platforms see a spike in downgrades in May, possibly due to seasonal trends or policy changes.</a:t>
            </a:r>
          </a:p>
        </p:txBody>
      </p:sp>
    </p:spTree>
    <p:extLst>
      <p:ext uri="{BB962C8B-B14F-4D97-AF65-F5344CB8AC3E}">
        <p14:creationId xmlns:p14="http://schemas.microsoft.com/office/powerpoint/2010/main" val="3381783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4C1BA-6845-4B5E-88CD-FD0497570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181" y="539539"/>
            <a:ext cx="8507012" cy="1047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1C61AF-EF5F-4FC9-80AC-83C30DAE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950" y="1673112"/>
            <a:ext cx="5634978" cy="30143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6015F4-D946-4AC0-8E24-EDC4D58A910D}"/>
              </a:ext>
            </a:extLst>
          </p:cNvPr>
          <p:cNvSpPr txBox="1"/>
          <p:nvPr/>
        </p:nvSpPr>
        <p:spPr>
          <a:xfrm>
            <a:off x="759630" y="4910704"/>
            <a:ext cx="1088673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GB" sz="1600" i="0" dirty="0">
                <a:effectLst/>
              </a:rPr>
              <a:t>Insights:</a:t>
            </a:r>
            <a:endParaRPr lang="en-GB" sz="1600" dirty="0"/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LioCinema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Free to Basic (2,078) being the most common, while Free to Premium (715) is the least frequent.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Jotstar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VIP to Premium (282) </a:t>
            </a:r>
            <a:r>
              <a:rPr lang="en-GB" sz="1600" dirty="0"/>
              <a:t>as the top transition.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Platform Comparison: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LioCinema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users prioritize cost-effective gradual upgrades, whereas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Jotstar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users show a stronger preference for premium features.</a:t>
            </a:r>
            <a:br>
              <a:rPr lang="en-GB" sz="1600" b="1" i="0" dirty="0">
                <a:effectLst/>
                <a:latin typeface="Inter"/>
              </a:rPr>
            </a:br>
            <a:endParaRPr lang="en-GB" sz="1600" b="1" i="0" dirty="0">
              <a:effectLst/>
              <a:latin typeface="Inter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1A95A15-225C-4698-9286-D3336A28C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540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DA3990-D72F-46F7-A55B-5EA4590F5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428" y="412140"/>
            <a:ext cx="9613034" cy="14970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A16BA9-324C-4DD3-9CB9-F81C57670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919" y="2092227"/>
            <a:ext cx="2295845" cy="23053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F7620FE-14E1-42A6-9A20-88E1541E9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9650" y="5308858"/>
            <a:ext cx="1071562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Insights: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Jotstar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leads in Tier 1 Premium subscriptions indicating a stronger appeal for premium content in urban areas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600" dirty="0">
                <a:effectLst/>
              </a:rPr>
              <a:t>User engagement drops sharply from Tier 1 to Tier 3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600" dirty="0" err="1"/>
              <a:t>Liocinema</a:t>
            </a:r>
            <a:r>
              <a:rPr lang="en-GB" sz="1600" dirty="0"/>
              <a:t> holds a larger share of total paid users compared to </a:t>
            </a:r>
            <a:r>
              <a:rPr lang="en-GB" sz="1600" dirty="0" err="1"/>
              <a:t>Jotstar</a:t>
            </a:r>
            <a:r>
              <a:rPr lang="en-GB" sz="1600" dirty="0"/>
              <a:t>.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EB4993-9BA3-47AC-9BAE-0318475AC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245" y="2060517"/>
            <a:ext cx="4362805" cy="27369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D1928A-B548-4DBB-8FE7-35714F82C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4531" y="2176286"/>
            <a:ext cx="3458058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6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D0D7E6-EAC8-41A5-9C91-C05DCA324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2864467"/>
            <a:ext cx="6277851" cy="3762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DD0DA3-0E6C-4FE6-B489-25D4AFB60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42" y="459233"/>
            <a:ext cx="8459381" cy="11812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3DCA41-C4D5-4E62-B9C3-DAE2A379A4A8}"/>
              </a:ext>
            </a:extLst>
          </p:cNvPr>
          <p:cNvSpPr txBox="1"/>
          <p:nvPr/>
        </p:nvSpPr>
        <p:spPr>
          <a:xfrm>
            <a:off x="7509284" y="3209134"/>
            <a:ext cx="383125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Insights: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Jotstar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leads in total revenue compared to </a:t>
            </a: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LioCinema’s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Jotstar’s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revenue declines steadily,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LioCinema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shows more stability, peaking in September before a drop.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F30884-4520-412A-9CAE-8DF31B535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801" y="1819034"/>
            <a:ext cx="6506483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62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7644E3-FBF4-4384-BB30-6502631282B3}"/>
              </a:ext>
            </a:extLst>
          </p:cNvPr>
          <p:cNvSpPr txBox="1"/>
          <p:nvPr/>
        </p:nvSpPr>
        <p:spPr>
          <a:xfrm>
            <a:off x="1439426" y="2895154"/>
            <a:ext cx="95936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800" dirty="0"/>
              <a:t>Secondary Analysis</a:t>
            </a:r>
            <a:endParaRPr lang="en-AE" sz="4800" dirty="0"/>
          </a:p>
        </p:txBody>
      </p:sp>
    </p:spTree>
    <p:extLst>
      <p:ext uri="{BB962C8B-B14F-4D97-AF65-F5344CB8AC3E}">
        <p14:creationId xmlns:p14="http://schemas.microsoft.com/office/powerpoint/2010/main" val="2099716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7E7A1-67D0-4232-9421-AD060C38F269}"/>
              </a:ext>
            </a:extLst>
          </p:cNvPr>
          <p:cNvSpPr txBox="1"/>
          <p:nvPr/>
        </p:nvSpPr>
        <p:spPr>
          <a:xfrm>
            <a:off x="883920" y="486807"/>
            <a:ext cx="9672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baseline="0" dirty="0"/>
              <a:t>What strategies can the merged platform implement to increase engagement among inactive users and convert them into active users?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F5C9B9-8B46-40A8-B865-A782F07A1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146" y="1512765"/>
            <a:ext cx="4001058" cy="48584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6291B2-E4ED-4358-98D3-8405C4ED2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446" y="1584225"/>
            <a:ext cx="3834079" cy="471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66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DFF189-716E-4CE1-A1B6-D140198935FF}"/>
              </a:ext>
            </a:extLst>
          </p:cNvPr>
          <p:cNvSpPr txBox="1"/>
          <p:nvPr/>
        </p:nvSpPr>
        <p:spPr>
          <a:xfrm>
            <a:off x="690880" y="528717"/>
            <a:ext cx="9956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baseline="0" dirty="0"/>
              <a:t>What type of brand campaigns should the merged platform launch to establish itself as the go-to OTT platform in India?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DC90AA-5F39-4849-BAA6-C29E0D8EE98F}"/>
              </a:ext>
            </a:extLst>
          </p:cNvPr>
          <p:cNvSpPr txBox="1"/>
          <p:nvPr/>
        </p:nvSpPr>
        <p:spPr>
          <a:xfrm>
            <a:off x="873948" y="2022230"/>
            <a:ext cx="10210800" cy="369331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b="1" dirty="0" err="1"/>
              <a:t>Lio-Jotstar</a:t>
            </a:r>
            <a:r>
              <a:rPr lang="en-GB" b="1" dirty="0"/>
              <a:t>: The Ultimate Entertainment Destination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404040"/>
                </a:solidFill>
                <a:effectLst/>
              </a:rPr>
              <a:t>"One Platform, Endless Stories"</a:t>
            </a:r>
            <a:r>
              <a:rPr lang="en-GB" b="0" i="0" dirty="0">
                <a:solidFill>
                  <a:srgbClr val="404040"/>
                </a:solidFill>
                <a:effectLst/>
              </a:rPr>
              <a:t>: </a:t>
            </a:r>
            <a:r>
              <a:rPr lang="en-GB" b="0" i="1" dirty="0">
                <a:solidFill>
                  <a:srgbClr val="404040"/>
                </a:solidFill>
                <a:effectLst/>
              </a:rPr>
              <a:t>"From Bollywood to Tollywood, thrillers to rom-coms—your </a:t>
            </a:r>
            <a:r>
              <a:rPr lang="en-GB" b="0" i="1" dirty="0" err="1">
                <a:solidFill>
                  <a:srgbClr val="404040"/>
                </a:solidFill>
                <a:effectLst/>
              </a:rPr>
              <a:t>favorite</a:t>
            </a:r>
            <a:r>
              <a:rPr lang="en-GB" b="0" i="1" dirty="0">
                <a:solidFill>
                  <a:srgbClr val="404040"/>
                </a:solidFill>
                <a:effectLst/>
              </a:rPr>
              <a:t> stories, all in one place."</a:t>
            </a:r>
            <a:endParaRPr lang="en-GB" b="0" i="0" dirty="0">
              <a:solidFill>
                <a:srgbClr val="40404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404040"/>
                </a:solidFill>
                <a:effectLst/>
              </a:rPr>
              <a:t>"Your Stories, Your Platform"</a:t>
            </a:r>
            <a:r>
              <a:rPr lang="en-GB" b="0" i="0" dirty="0">
                <a:solidFill>
                  <a:srgbClr val="404040"/>
                </a:solidFill>
                <a:effectLst/>
              </a:rPr>
              <a:t>: </a:t>
            </a:r>
            <a:r>
              <a:rPr lang="en-GB" b="0" i="1" dirty="0">
                <a:solidFill>
                  <a:srgbClr val="404040"/>
                </a:solidFill>
                <a:effectLst/>
              </a:rPr>
              <a:t>"Celebrating the heart of India with stories that feel like home."</a:t>
            </a:r>
            <a:endParaRPr lang="en-GB" b="0" i="0" dirty="0">
              <a:solidFill>
                <a:srgbClr val="40404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404040"/>
                </a:solidFill>
                <a:effectLst/>
              </a:rPr>
              <a:t>"Binge Without Borders"</a:t>
            </a:r>
            <a:r>
              <a:rPr lang="en-GB" b="0" i="0" dirty="0">
                <a:solidFill>
                  <a:srgbClr val="404040"/>
                </a:solidFill>
                <a:effectLst/>
              </a:rPr>
              <a:t>: </a:t>
            </a:r>
            <a:r>
              <a:rPr lang="en-GB" b="0" i="1" dirty="0">
                <a:solidFill>
                  <a:srgbClr val="404040"/>
                </a:solidFill>
                <a:effectLst/>
              </a:rPr>
              <a:t>"Stream seamlessly, anytime, anywhere—no limits, no buffering."</a:t>
            </a:r>
            <a:endParaRPr lang="en-GB" b="0" i="0" dirty="0">
              <a:solidFill>
                <a:srgbClr val="40404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404040"/>
                </a:solidFill>
                <a:effectLst/>
              </a:rPr>
              <a:t>"Exclusively Yours"</a:t>
            </a:r>
            <a:r>
              <a:rPr lang="en-GB" b="0" i="0" dirty="0">
                <a:solidFill>
                  <a:srgbClr val="404040"/>
                </a:solidFill>
                <a:effectLst/>
              </a:rPr>
              <a:t>: </a:t>
            </a:r>
            <a:r>
              <a:rPr lang="en-GB" b="0" i="1" dirty="0">
                <a:solidFill>
                  <a:srgbClr val="404040"/>
                </a:solidFill>
                <a:effectLst/>
              </a:rPr>
              <a:t>"Blockbuster originals and early releases you won’t find anywhere else."</a:t>
            </a:r>
            <a:endParaRPr lang="en-GB" b="0" i="0" dirty="0">
              <a:solidFill>
                <a:srgbClr val="40404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404040"/>
                </a:solidFill>
                <a:effectLst/>
              </a:rPr>
              <a:t>"Family Time, Anytime"</a:t>
            </a:r>
            <a:r>
              <a:rPr lang="en-GB" b="0" i="0" dirty="0">
                <a:solidFill>
                  <a:srgbClr val="404040"/>
                </a:solidFill>
                <a:effectLst/>
              </a:rPr>
              <a:t>: </a:t>
            </a:r>
            <a:r>
              <a:rPr lang="en-GB" b="0" i="1" dirty="0">
                <a:solidFill>
                  <a:srgbClr val="404040"/>
                </a:solidFill>
                <a:effectLst/>
              </a:rPr>
              <a:t>"From kids to grandparents, there’s something for everyone to enjoy together."</a:t>
            </a:r>
            <a:endParaRPr lang="en-GB" b="0" i="0" dirty="0">
              <a:solidFill>
                <a:srgbClr val="40404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404040"/>
                </a:solidFill>
                <a:effectLst/>
              </a:rPr>
              <a:t>"Switch to Better"</a:t>
            </a:r>
            <a:r>
              <a:rPr lang="en-GB" b="0" i="0" dirty="0">
                <a:solidFill>
                  <a:srgbClr val="404040"/>
                </a:solidFill>
                <a:effectLst/>
              </a:rPr>
              <a:t>: </a:t>
            </a:r>
            <a:r>
              <a:rPr lang="en-GB" b="0" i="1" dirty="0">
                <a:solidFill>
                  <a:srgbClr val="404040"/>
                </a:solidFill>
                <a:effectLst/>
              </a:rPr>
              <a:t>"Why settle for less? Upgrade to ad-free, affordable, and premium entertainment."</a:t>
            </a:r>
            <a:endParaRPr lang="en-GB" b="0" i="0" dirty="0">
              <a:solidFill>
                <a:srgbClr val="40404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404040"/>
                </a:solidFill>
                <a:effectLst/>
              </a:rPr>
              <a:t>Regional and Cultural Campaigns</a:t>
            </a:r>
            <a:r>
              <a:rPr lang="en-GB" b="0" i="0" dirty="0">
                <a:solidFill>
                  <a:srgbClr val="404040"/>
                </a:solidFill>
                <a:effectLst/>
              </a:rPr>
              <a:t>: </a:t>
            </a:r>
            <a:r>
              <a:rPr lang="en-GB" b="0" i="1" dirty="0">
                <a:solidFill>
                  <a:srgbClr val="404040"/>
                </a:solidFill>
                <a:effectLst/>
              </a:rPr>
              <a:t>"Your language, your culture, your stories—made just for you."</a:t>
            </a:r>
            <a:endParaRPr lang="en-GB" b="0" i="0" dirty="0">
              <a:solidFill>
                <a:srgbClr val="40404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404040"/>
                </a:solidFill>
                <a:effectLst/>
              </a:rPr>
              <a:t>"Watch and Win"</a:t>
            </a:r>
            <a:r>
              <a:rPr lang="en-GB" b="0" i="0" dirty="0">
                <a:solidFill>
                  <a:srgbClr val="404040"/>
                </a:solidFill>
                <a:effectLst/>
              </a:rPr>
              <a:t>: </a:t>
            </a:r>
            <a:r>
              <a:rPr lang="en-GB" b="0" i="1" dirty="0">
                <a:solidFill>
                  <a:srgbClr val="404040"/>
                </a:solidFill>
                <a:effectLst/>
              </a:rPr>
              <a:t>"Binge your </a:t>
            </a:r>
            <a:r>
              <a:rPr lang="en-GB" b="0" i="1" dirty="0" err="1">
                <a:solidFill>
                  <a:srgbClr val="404040"/>
                </a:solidFill>
                <a:effectLst/>
              </a:rPr>
              <a:t>favorites</a:t>
            </a:r>
            <a:r>
              <a:rPr lang="en-GB" b="0" i="1" dirty="0">
                <a:solidFill>
                  <a:srgbClr val="404040"/>
                </a:solidFill>
                <a:effectLst/>
              </a:rPr>
              <a:t>, win exciting rewards—entertainment with a bonus!"</a:t>
            </a:r>
            <a:endParaRPr lang="en-GB" b="0" i="0" dirty="0">
              <a:solidFill>
                <a:srgbClr val="40404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404040"/>
                </a:solidFill>
                <a:effectLst/>
              </a:rPr>
              <a:t>Celebrity-Driven Campaigns</a:t>
            </a:r>
            <a:r>
              <a:rPr lang="en-GB" b="0" i="0" dirty="0">
                <a:solidFill>
                  <a:srgbClr val="404040"/>
                </a:solidFill>
                <a:effectLst/>
              </a:rPr>
              <a:t>: </a:t>
            </a:r>
            <a:r>
              <a:rPr lang="en-GB" b="0" i="1" dirty="0">
                <a:solidFill>
                  <a:srgbClr val="404040"/>
                </a:solidFill>
                <a:effectLst/>
              </a:rPr>
              <a:t>"Your stars, your platform—join the entertainment revolution."</a:t>
            </a:r>
            <a:endParaRPr lang="en-GB" b="0" i="0" dirty="0">
              <a:solidFill>
                <a:srgbClr val="40404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404040"/>
                </a:solidFill>
                <a:effectLst/>
              </a:rPr>
              <a:t>"Stream Smarter, Not Harder"</a:t>
            </a:r>
            <a:r>
              <a:rPr lang="en-GB" b="0" i="0" dirty="0">
                <a:solidFill>
                  <a:srgbClr val="404040"/>
                </a:solidFill>
                <a:effectLst/>
              </a:rPr>
              <a:t>: </a:t>
            </a:r>
            <a:r>
              <a:rPr lang="en-GB" b="0" i="1" dirty="0">
                <a:solidFill>
                  <a:srgbClr val="404040"/>
                </a:solidFill>
                <a:effectLst/>
              </a:rPr>
              <a:t>"Personalized, seamless, and easy—entertainment tailored to you."</a:t>
            </a:r>
            <a:endParaRPr lang="en-GB" b="0" i="0" dirty="0">
              <a:solidFill>
                <a:srgbClr val="404040"/>
              </a:solidFill>
              <a:effectLst/>
            </a:endParaRPr>
          </a:p>
          <a:p>
            <a:pPr algn="l"/>
            <a:endParaRPr lang="en-GB" b="0" i="0" dirty="0"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4010432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DA664D-8200-4D67-9505-9F2C34F0459B}"/>
              </a:ext>
            </a:extLst>
          </p:cNvPr>
          <p:cNvSpPr txBox="1"/>
          <p:nvPr/>
        </p:nvSpPr>
        <p:spPr>
          <a:xfrm>
            <a:off x="914400" y="314087"/>
            <a:ext cx="9509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baseline="0" dirty="0"/>
              <a:t>How should the merged platform price its subscription plans to compete effectively while maintaining profitability? </a:t>
            </a: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4BC35255-0927-46B6-92E0-224217779C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A326D8-56D1-4372-B05F-73D612714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622" y="1130296"/>
            <a:ext cx="9716756" cy="541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912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1B20AD-B8EF-4FA4-9E7C-261BBE48ABB0}"/>
              </a:ext>
            </a:extLst>
          </p:cNvPr>
          <p:cNvSpPr txBox="1"/>
          <p:nvPr/>
        </p:nvSpPr>
        <p:spPr>
          <a:xfrm>
            <a:off x="558800" y="239227"/>
            <a:ext cx="10393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baseline="0" dirty="0"/>
              <a:t>How can the platform leverage partnerships with telecom companies to expand its subscriber base?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2A351-D42A-473E-98D2-4A358ED9FBF0}"/>
              </a:ext>
            </a:extLst>
          </p:cNvPr>
          <p:cNvSpPr txBox="1"/>
          <p:nvPr/>
        </p:nvSpPr>
        <p:spPr>
          <a:xfrm>
            <a:off x="558800" y="863600"/>
            <a:ext cx="10393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GB" dirty="0">
                <a:solidFill>
                  <a:schemeClr val="bg1"/>
                </a:solidFill>
                <a:effectLst/>
              </a:rPr>
            </a:br>
            <a:endParaRPr lang="en-AE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D06A4A-BEB0-4000-B52C-63E75B8B9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921" y="1285119"/>
            <a:ext cx="4172532" cy="40867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806595-72EB-4EAE-93E9-ACA2FC087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439" y="1285120"/>
            <a:ext cx="4172532" cy="413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93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5A87FA-5976-4D5C-8326-81963B4517A1}"/>
              </a:ext>
            </a:extLst>
          </p:cNvPr>
          <p:cNvSpPr txBox="1"/>
          <p:nvPr/>
        </p:nvSpPr>
        <p:spPr>
          <a:xfrm>
            <a:off x="1050649" y="1821740"/>
            <a:ext cx="10090702" cy="369331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b="1" dirty="0"/>
              <a:t>Company Overview</a:t>
            </a:r>
          </a:p>
          <a:p>
            <a:r>
              <a:rPr lang="en-GB" dirty="0" err="1"/>
              <a:t>LioCinema</a:t>
            </a:r>
            <a:r>
              <a:rPr lang="en-GB" dirty="0"/>
              <a:t> is a leading telecommunications provider in India, offering digital connectivity solutions to millions of subscribers. </a:t>
            </a:r>
            <a:r>
              <a:rPr lang="en-GB" dirty="0" err="1"/>
              <a:t>Jotstar</a:t>
            </a:r>
            <a:r>
              <a:rPr lang="en-GB" dirty="0"/>
              <a:t>, one of India's most prominent streaming platforms, is known for its vast and diverse content library. The proposed merger between </a:t>
            </a:r>
            <a:r>
              <a:rPr lang="en-GB" dirty="0" err="1"/>
              <a:t>Lio</a:t>
            </a:r>
            <a:r>
              <a:rPr lang="en-GB" dirty="0"/>
              <a:t> and </a:t>
            </a:r>
            <a:r>
              <a:rPr lang="en-GB" dirty="0" err="1"/>
              <a:t>Jotstar</a:t>
            </a:r>
            <a:r>
              <a:rPr lang="en-GB" dirty="0"/>
              <a:t> aims to create a powerhouse in the Indian OTT landscape by integrating </a:t>
            </a:r>
            <a:r>
              <a:rPr lang="en-GB" dirty="0" err="1"/>
              <a:t>LioCinema’s</a:t>
            </a:r>
            <a:r>
              <a:rPr lang="en-GB" dirty="0"/>
              <a:t> massive subscriber base with </a:t>
            </a:r>
            <a:r>
              <a:rPr lang="en-GB" dirty="0" err="1"/>
              <a:t>Jotstar’s</a:t>
            </a:r>
            <a:r>
              <a:rPr lang="en-GB" dirty="0"/>
              <a:t> content offerings.</a:t>
            </a:r>
            <a:br>
              <a:rPr lang="en-GB" dirty="0"/>
            </a:br>
            <a:br>
              <a:rPr lang="en-GB" dirty="0"/>
            </a:br>
            <a:r>
              <a:rPr lang="en-GB" b="1" dirty="0"/>
              <a:t>Market Position</a:t>
            </a:r>
          </a:p>
          <a:p>
            <a:r>
              <a:rPr lang="en-GB" dirty="0" err="1"/>
              <a:t>LioCinema</a:t>
            </a:r>
            <a:r>
              <a:rPr lang="en-GB" dirty="0"/>
              <a:t> has a strong foothold in the Indian digital ecosystem, leveraging </a:t>
            </a:r>
            <a:r>
              <a:rPr lang="en-GB" dirty="0" err="1"/>
              <a:t>Lio’s</a:t>
            </a:r>
            <a:r>
              <a:rPr lang="en-GB" dirty="0"/>
              <a:t> telecom infrastructure to provide bundled streaming services. </a:t>
            </a:r>
            <a:r>
              <a:rPr lang="en-GB" dirty="0" err="1"/>
              <a:t>Jotstar</a:t>
            </a:r>
            <a:r>
              <a:rPr lang="en-GB" dirty="0"/>
              <a:t>, on the other hand, is a dominant player in the OTT market, competing with global and domestic streaming giants. By merging, </a:t>
            </a:r>
            <a:r>
              <a:rPr lang="en-GB" dirty="0" err="1"/>
              <a:t>Lio-Jotstar</a:t>
            </a:r>
            <a:r>
              <a:rPr lang="en-GB" dirty="0"/>
              <a:t> aims to challenge existing leaders, offering a comprehensive and data-driven content strategy tailored to Indian audiences.</a:t>
            </a:r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F3EC60-6B87-4949-A3FD-C9377386C120}"/>
              </a:ext>
            </a:extLst>
          </p:cNvPr>
          <p:cNvSpPr txBox="1"/>
          <p:nvPr/>
        </p:nvSpPr>
        <p:spPr>
          <a:xfrm>
            <a:off x="1161222" y="638548"/>
            <a:ext cx="99801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/>
              <a:t>Overview</a:t>
            </a:r>
            <a:endParaRPr lang="en-AE" sz="4400" b="1" dirty="0"/>
          </a:p>
        </p:txBody>
      </p:sp>
    </p:spTree>
    <p:extLst>
      <p:ext uri="{BB962C8B-B14F-4D97-AF65-F5344CB8AC3E}">
        <p14:creationId xmlns:p14="http://schemas.microsoft.com/office/powerpoint/2010/main" val="4088663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C6A977-8EC8-435B-9FC2-6DD7473F03E2}"/>
              </a:ext>
            </a:extLst>
          </p:cNvPr>
          <p:cNvSpPr txBox="1"/>
          <p:nvPr/>
        </p:nvSpPr>
        <p:spPr>
          <a:xfrm>
            <a:off x="629920" y="242966"/>
            <a:ext cx="10281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baseline="0" dirty="0"/>
              <a:t>What role can AI and machine learning play in personalizing the user experience and improving content discovery?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35D6C0-E083-4FC3-BCEF-7FEFE9B8EA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3B0FDE-D29F-4B97-88EA-123C8575B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346" y="1267504"/>
            <a:ext cx="9415165" cy="518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19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9CBAEF-5CB8-4AFB-87AE-EFC984BE9B9F}"/>
              </a:ext>
            </a:extLst>
          </p:cNvPr>
          <p:cNvSpPr txBox="1"/>
          <p:nvPr/>
        </p:nvSpPr>
        <p:spPr>
          <a:xfrm>
            <a:off x="680720" y="415686"/>
            <a:ext cx="101904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baseline="0" dirty="0"/>
              <a:t>Who should be the brand ambassador for the newly merged OTT platform (</a:t>
            </a:r>
            <a:r>
              <a:rPr lang="en-GB" sz="1800" b="0" i="0" u="none" strike="noStrike" baseline="0" dirty="0" err="1"/>
              <a:t>LioCinema-Jotstar</a:t>
            </a:r>
            <a:r>
              <a:rPr lang="en-GB" sz="1800" b="0" i="0" u="none" strike="noStrike" baseline="0" dirty="0"/>
              <a:t>) to effectively represent its identity and attract a diverse audience?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BEC51A-2F63-4D9D-8833-C6683EEE908B}"/>
              </a:ext>
            </a:extLst>
          </p:cNvPr>
          <p:cNvSpPr txBox="1"/>
          <p:nvPr/>
        </p:nvSpPr>
        <p:spPr>
          <a:xfrm>
            <a:off x="483221" y="3595538"/>
            <a:ext cx="2313689" cy="20313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Shah Rukh Khan – The Evergreen Global Icon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Bollywood’s biggest superstar with mass appeal across India and international audiences.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D329B5-076F-4AC5-9F31-F3785CA51C56}"/>
              </a:ext>
            </a:extLst>
          </p:cNvPr>
          <p:cNvSpPr txBox="1"/>
          <p:nvPr/>
        </p:nvSpPr>
        <p:spPr>
          <a:xfrm>
            <a:off x="3160657" y="3595538"/>
            <a:ext cx="2313689" cy="23083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Allu Arjun– South + Pan-India Mass Appeal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 South Indian megastar turned national sensation, perfect for engaging regional and Bollywood fans.</a:t>
            </a:r>
            <a:endParaRPr lang="en-A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A18A0D-04B3-4265-95A8-A25FDC97E94E}"/>
              </a:ext>
            </a:extLst>
          </p:cNvPr>
          <p:cNvSpPr txBox="1"/>
          <p:nvPr/>
        </p:nvSpPr>
        <p:spPr>
          <a:xfrm>
            <a:off x="5838093" y="3622433"/>
            <a:ext cx="2313689" cy="175432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Virat Kohli – Sports + Youth Connection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India’s cricketing icon, resonating with sports lovers and young audiences alike.</a:t>
            </a:r>
            <a:endParaRPr lang="en-A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F104AB-06E0-4687-8A50-6ABAE2B4DDC6}"/>
              </a:ext>
            </a:extLst>
          </p:cNvPr>
          <p:cNvSpPr txBox="1"/>
          <p:nvPr/>
        </p:nvSpPr>
        <p:spPr>
          <a:xfrm>
            <a:off x="8627347" y="3622433"/>
            <a:ext cx="2137786" cy="175432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GB" i="0" dirty="0">
                <a:solidFill>
                  <a:srgbClr val="404040"/>
                </a:solidFill>
                <a:effectLst/>
              </a:rPr>
              <a:t>Deepika Padukone</a:t>
            </a:r>
            <a:r>
              <a:rPr lang="en-GB" b="0" i="0" dirty="0">
                <a:solidFill>
                  <a:srgbClr val="404040"/>
                </a:solidFill>
                <a:effectLst/>
              </a:rPr>
              <a:t>:</a:t>
            </a:r>
          </a:p>
          <a:p>
            <a:pPr algn="l"/>
            <a:r>
              <a:rPr lang="en-GB" b="0" i="0" dirty="0">
                <a:solidFill>
                  <a:srgbClr val="404040"/>
                </a:solidFill>
                <a:effectLst/>
              </a:rPr>
              <a:t>A global icon with a strong presence in Bollywood and international projects.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1884C0-43E1-43C7-A1AB-9F1673CF0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21" y="1236645"/>
            <a:ext cx="2090944" cy="20818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490171-5DC0-483B-B547-F5F714C4B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742" y="1297956"/>
            <a:ext cx="1866676" cy="19592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C4E169-A7D6-4FB2-9CB1-E9FA5DA5B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402" y="1469992"/>
            <a:ext cx="1993587" cy="17175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CF4F38-C441-449C-8ADD-14241807F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9973" y="1418036"/>
            <a:ext cx="1484255" cy="190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6584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9D01783-43C0-4E83-9176-FE0BE9540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7748"/>
            <a:ext cx="12191999" cy="709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32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41E9F1-C9AF-48AF-9035-2A6DAEED2F91}"/>
              </a:ext>
            </a:extLst>
          </p:cNvPr>
          <p:cNvSpPr txBox="1"/>
          <p:nvPr/>
        </p:nvSpPr>
        <p:spPr>
          <a:xfrm>
            <a:off x="1103242" y="1928190"/>
            <a:ext cx="10416209" cy="15008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b="0" i="0" dirty="0" err="1">
                <a:solidFill>
                  <a:srgbClr val="404040"/>
                </a:solidFill>
                <a:effectLst/>
                <a:latin typeface="Inter"/>
              </a:rPr>
              <a:t>Lio’s</a:t>
            </a:r>
            <a:r>
              <a:rPr lang="en-GB" b="0" i="0" dirty="0">
                <a:solidFill>
                  <a:srgbClr val="404040"/>
                </a:solidFill>
                <a:effectLst/>
                <a:latin typeface="Inter"/>
              </a:rPr>
              <a:t> management seeks an in-depth analysis of platform performance from January to November 2024 to refine content strategy, enhance subscriber retention, and establish </a:t>
            </a:r>
            <a:r>
              <a:rPr lang="en-GB" b="0" i="0" dirty="0" err="1">
                <a:solidFill>
                  <a:srgbClr val="404040"/>
                </a:solidFill>
                <a:effectLst/>
                <a:latin typeface="Inter"/>
              </a:rPr>
              <a:t>Lio-Jotstar</a:t>
            </a:r>
            <a:r>
              <a:rPr lang="en-GB" b="0" i="0" dirty="0">
                <a:solidFill>
                  <a:srgbClr val="404040"/>
                </a:solidFill>
                <a:effectLst/>
                <a:latin typeface="Inter"/>
              </a:rPr>
              <a:t> as India’s leading OTT platform. My role is to evaluate user engagement, content consumption, and subscriber </a:t>
            </a:r>
            <a:r>
              <a:rPr lang="en-GB" b="0" i="0" dirty="0" err="1">
                <a:solidFill>
                  <a:srgbClr val="404040"/>
                </a:solidFill>
                <a:effectLst/>
                <a:latin typeface="Inter"/>
              </a:rPr>
              <a:t>behavior</a:t>
            </a:r>
            <a:r>
              <a:rPr lang="en-GB" b="0" i="0" dirty="0">
                <a:solidFill>
                  <a:srgbClr val="404040"/>
                </a:solidFill>
                <a:effectLst/>
                <a:latin typeface="Inter"/>
              </a:rPr>
              <a:t> by integrating data, identifying trends, and assessing platform performance. The insights gained will optimize content offerings, improve user experience, and reduce churn, ensuring a successful merger.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6D75D0-8748-4CF6-A736-27590ABB53F1}"/>
              </a:ext>
            </a:extLst>
          </p:cNvPr>
          <p:cNvSpPr txBox="1"/>
          <p:nvPr/>
        </p:nvSpPr>
        <p:spPr>
          <a:xfrm>
            <a:off x="1003852" y="685800"/>
            <a:ext cx="105155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800" b="1" dirty="0"/>
              <a:t>Problem Statement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AECCC-1190-4AAB-B3C8-AFD84B6FBC43}"/>
              </a:ext>
            </a:extLst>
          </p:cNvPr>
          <p:cNvSpPr txBox="1"/>
          <p:nvPr/>
        </p:nvSpPr>
        <p:spPr>
          <a:xfrm>
            <a:off x="1210089" y="3717283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Key Insights Addressed:</a:t>
            </a:r>
            <a:endParaRPr lang="en-AE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983DCF0-F376-4635-96CC-6912BA784325}"/>
              </a:ext>
            </a:extLst>
          </p:cNvPr>
          <p:cNvGrpSpPr/>
          <p:nvPr/>
        </p:nvGrpSpPr>
        <p:grpSpPr>
          <a:xfrm>
            <a:off x="8294026" y="4571853"/>
            <a:ext cx="1411358" cy="1141507"/>
            <a:chOff x="3767" y="51443"/>
            <a:chExt cx="1125977" cy="960599"/>
          </a:xfrm>
          <a:solidFill>
            <a:schemeClr val="bg1">
              <a:lumMod val="95000"/>
            </a:schemeClr>
          </a:solidFill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6C144C60-9172-4517-9EAC-CBA22C37DCE8}"/>
                </a:ext>
              </a:extLst>
            </p:cNvPr>
            <p:cNvSpPr/>
            <p:nvPr/>
          </p:nvSpPr>
          <p:spPr>
            <a:xfrm>
              <a:off x="3767" y="51443"/>
              <a:ext cx="1125977" cy="960599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ectangle: Rounded Corners 4">
              <a:extLst>
                <a:ext uri="{FF2B5EF4-FFF2-40B4-BE49-F238E27FC236}">
                  <a16:creationId xmlns:a16="http://schemas.microsoft.com/office/drawing/2014/main" id="{9F3BF575-8A98-4D7C-BC64-99A105AE085D}"/>
                </a:ext>
              </a:extLst>
            </p:cNvPr>
            <p:cNvSpPr txBox="1"/>
            <p:nvPr/>
          </p:nvSpPr>
          <p:spPr>
            <a:xfrm>
              <a:off x="31901" y="145137"/>
              <a:ext cx="1097843" cy="7705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/>
              <a:r>
                <a:rPr lang="en-GB" sz="1800" b="0" i="0" u="none" strike="noStrike" baseline="0" dirty="0">
                  <a:solidFill>
                    <a:srgbClr val="000000"/>
                  </a:solidFill>
                </a:rPr>
                <a:t>Downgrade Patterns 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91A2F2C-47F8-415D-85C2-7D93585042DD}"/>
              </a:ext>
            </a:extLst>
          </p:cNvPr>
          <p:cNvGrpSpPr/>
          <p:nvPr/>
        </p:nvGrpSpPr>
        <p:grpSpPr>
          <a:xfrm>
            <a:off x="1255642" y="4601908"/>
            <a:ext cx="1411358" cy="1141507"/>
            <a:chOff x="3767" y="51443"/>
            <a:chExt cx="1125977" cy="960599"/>
          </a:xfrm>
          <a:solidFill>
            <a:schemeClr val="bg1">
              <a:lumMod val="95000"/>
            </a:schemeClr>
          </a:solidFill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246D2D4-9327-4E16-8660-C663F7A02E4A}"/>
                </a:ext>
              </a:extLst>
            </p:cNvPr>
            <p:cNvSpPr/>
            <p:nvPr/>
          </p:nvSpPr>
          <p:spPr>
            <a:xfrm>
              <a:off x="3767" y="51443"/>
              <a:ext cx="1125977" cy="960599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Rectangle: Rounded Corners 4">
              <a:extLst>
                <a:ext uri="{FF2B5EF4-FFF2-40B4-BE49-F238E27FC236}">
                  <a16:creationId xmlns:a16="http://schemas.microsoft.com/office/drawing/2014/main" id="{0F6BA711-BDC5-41BA-8DB4-0D6C5CCC23FF}"/>
                </a:ext>
              </a:extLst>
            </p:cNvPr>
            <p:cNvSpPr txBox="1"/>
            <p:nvPr/>
          </p:nvSpPr>
          <p:spPr>
            <a:xfrm>
              <a:off x="31901" y="145137"/>
              <a:ext cx="1097843" cy="7705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800" b="0" i="0" u="none" strike="noStrike" kern="1200" baseline="0" dirty="0">
                  <a:solidFill>
                    <a:srgbClr val="000000"/>
                  </a:solidFill>
                </a:rPr>
                <a:t>Content Library Analysis </a:t>
              </a:r>
              <a:endParaRPr lang="en-AE" sz="1800" kern="12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926107E-91AF-4CFF-84A7-FC1614C37AE3}"/>
              </a:ext>
            </a:extLst>
          </p:cNvPr>
          <p:cNvGrpSpPr/>
          <p:nvPr/>
        </p:nvGrpSpPr>
        <p:grpSpPr>
          <a:xfrm>
            <a:off x="6529568" y="4571853"/>
            <a:ext cx="1411358" cy="1141507"/>
            <a:chOff x="3767" y="51443"/>
            <a:chExt cx="1125977" cy="960599"/>
          </a:xfrm>
          <a:solidFill>
            <a:schemeClr val="bg1">
              <a:lumMod val="95000"/>
            </a:schemeClr>
          </a:solidFill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9DF71EA-058F-4E01-ACFE-B9F51584BF67}"/>
                </a:ext>
              </a:extLst>
            </p:cNvPr>
            <p:cNvSpPr/>
            <p:nvPr/>
          </p:nvSpPr>
          <p:spPr>
            <a:xfrm>
              <a:off x="3767" y="51443"/>
              <a:ext cx="1125977" cy="960599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ectangle: Rounded Corners 4">
              <a:extLst>
                <a:ext uri="{FF2B5EF4-FFF2-40B4-BE49-F238E27FC236}">
                  <a16:creationId xmlns:a16="http://schemas.microsoft.com/office/drawing/2014/main" id="{ADCEDD1F-870E-44DD-92BD-BCE7C96C6D69}"/>
                </a:ext>
              </a:extLst>
            </p:cNvPr>
            <p:cNvSpPr txBox="1"/>
            <p:nvPr/>
          </p:nvSpPr>
          <p:spPr>
            <a:xfrm>
              <a:off x="31901" y="145137"/>
              <a:ext cx="1097843" cy="7705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/>
              <a:r>
                <a:rPr lang="en-AE" sz="1800" b="0" i="0" u="none" strike="noStrike" baseline="0" dirty="0">
                  <a:solidFill>
                    <a:srgbClr val="000000"/>
                  </a:solidFill>
                </a:rPr>
                <a:t> </a:t>
              </a:r>
              <a:r>
                <a:rPr lang="en-GB" sz="1800" b="0" i="0" u="none" strike="noStrike" baseline="0" dirty="0">
                  <a:solidFill>
                    <a:srgbClr val="000000"/>
                  </a:solidFill>
                </a:rPr>
                <a:t>Upgrade Patterns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D5B1076-D0E4-4FC2-8B4B-7BE9FA24FDB9}"/>
              </a:ext>
            </a:extLst>
          </p:cNvPr>
          <p:cNvGrpSpPr/>
          <p:nvPr/>
        </p:nvGrpSpPr>
        <p:grpSpPr>
          <a:xfrm>
            <a:off x="4774834" y="4557631"/>
            <a:ext cx="1411358" cy="1141507"/>
            <a:chOff x="3767" y="51443"/>
            <a:chExt cx="1125977" cy="960599"/>
          </a:xfrm>
          <a:solidFill>
            <a:schemeClr val="bg1">
              <a:lumMod val="95000"/>
            </a:schemeClr>
          </a:solidFill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BA861D0-6750-4A3A-B2E6-5877A2FED7D8}"/>
                </a:ext>
              </a:extLst>
            </p:cNvPr>
            <p:cNvSpPr/>
            <p:nvPr/>
          </p:nvSpPr>
          <p:spPr>
            <a:xfrm>
              <a:off x="3767" y="51443"/>
              <a:ext cx="1125977" cy="960599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ectangle: Rounded Corners 4">
              <a:extLst>
                <a:ext uri="{FF2B5EF4-FFF2-40B4-BE49-F238E27FC236}">
                  <a16:creationId xmlns:a16="http://schemas.microsoft.com/office/drawing/2014/main" id="{3468007D-E4F4-422B-BDC9-7E5BEAA1BD46}"/>
                </a:ext>
              </a:extLst>
            </p:cNvPr>
            <p:cNvSpPr txBox="1"/>
            <p:nvPr/>
          </p:nvSpPr>
          <p:spPr>
            <a:xfrm>
              <a:off x="31901" y="145137"/>
              <a:ext cx="1097843" cy="7705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/>
              <a:r>
                <a:rPr lang="en-GB" sz="180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</a:rPr>
                <a:t>Inactivity Analysis 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8A9027D-62F0-4E6C-A53F-5B029F564E3E}"/>
              </a:ext>
            </a:extLst>
          </p:cNvPr>
          <p:cNvGrpSpPr/>
          <p:nvPr/>
        </p:nvGrpSpPr>
        <p:grpSpPr>
          <a:xfrm>
            <a:off x="3010376" y="4571853"/>
            <a:ext cx="1411358" cy="1141507"/>
            <a:chOff x="3767" y="51443"/>
            <a:chExt cx="1125977" cy="960599"/>
          </a:xfrm>
          <a:solidFill>
            <a:schemeClr val="bg1">
              <a:lumMod val="95000"/>
            </a:schemeClr>
          </a:solidFill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53EB30E-298E-4772-B680-33D4657F88D0}"/>
                </a:ext>
              </a:extLst>
            </p:cNvPr>
            <p:cNvSpPr/>
            <p:nvPr/>
          </p:nvSpPr>
          <p:spPr>
            <a:xfrm>
              <a:off x="3767" y="51443"/>
              <a:ext cx="1125977" cy="960599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Rectangle: Rounded Corners 4">
              <a:extLst>
                <a:ext uri="{FF2B5EF4-FFF2-40B4-BE49-F238E27FC236}">
                  <a16:creationId xmlns:a16="http://schemas.microsoft.com/office/drawing/2014/main" id="{986877A9-C4AF-40F7-9A53-B0967C7D1B56}"/>
                </a:ext>
              </a:extLst>
            </p:cNvPr>
            <p:cNvSpPr txBox="1"/>
            <p:nvPr/>
          </p:nvSpPr>
          <p:spPr>
            <a:xfrm>
              <a:off x="31901" y="145137"/>
              <a:ext cx="1097843" cy="7705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/>
              <a:r>
                <a:rPr lang="en-AE" sz="1800" b="0" i="0" u="none" strike="noStrike" baseline="0" dirty="0">
                  <a:solidFill>
                    <a:srgbClr val="000000"/>
                  </a:solidFill>
                </a:rPr>
                <a:t> </a:t>
              </a:r>
              <a:r>
                <a:rPr lang="en-GB" sz="1800" b="0" i="0" u="none" strike="noStrike" baseline="0" dirty="0">
                  <a:solidFill>
                    <a:srgbClr val="000000"/>
                  </a:solidFill>
                </a:rPr>
                <a:t>Subscriber Insights 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9117027-03B3-44C7-BCCB-25D4D126DA95}"/>
              </a:ext>
            </a:extLst>
          </p:cNvPr>
          <p:cNvGrpSpPr/>
          <p:nvPr/>
        </p:nvGrpSpPr>
        <p:grpSpPr>
          <a:xfrm>
            <a:off x="10048760" y="4557630"/>
            <a:ext cx="1470691" cy="1185785"/>
            <a:chOff x="3766" y="51443"/>
            <a:chExt cx="1335097" cy="960599"/>
          </a:xfrm>
          <a:solidFill>
            <a:schemeClr val="bg1">
              <a:lumMod val="95000"/>
            </a:schemeClr>
          </a:solidFill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A6815F32-5F6D-4B6F-BB8E-150841F762C6}"/>
                </a:ext>
              </a:extLst>
            </p:cNvPr>
            <p:cNvSpPr/>
            <p:nvPr/>
          </p:nvSpPr>
          <p:spPr>
            <a:xfrm>
              <a:off x="3766" y="51443"/>
              <a:ext cx="1335097" cy="960599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Rectangle: Rounded Corners 4">
              <a:extLst>
                <a:ext uri="{FF2B5EF4-FFF2-40B4-BE49-F238E27FC236}">
                  <a16:creationId xmlns:a16="http://schemas.microsoft.com/office/drawing/2014/main" id="{E9A9A395-324C-4299-B585-14F29CE6513E}"/>
                </a:ext>
              </a:extLst>
            </p:cNvPr>
            <p:cNvSpPr txBox="1"/>
            <p:nvPr/>
          </p:nvSpPr>
          <p:spPr>
            <a:xfrm>
              <a:off x="41764" y="87774"/>
              <a:ext cx="1259100" cy="65790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l"/>
              <a:endParaRPr lang="en-AE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  <a:p>
              <a:pPr algn="ctr"/>
              <a:r>
                <a:rPr lang="en-AE" sz="1800" b="1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r>
                <a:rPr lang="en-GB" sz="180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</a:rPr>
                <a:t>Content Consumption </a:t>
              </a:r>
              <a:r>
                <a:rPr lang="en-GB" sz="1800" i="0" u="none" strike="noStrike" baseline="0" dirty="0" err="1">
                  <a:solidFill>
                    <a:srgbClr val="000000"/>
                  </a:solidFill>
                  <a:latin typeface="Calibri" panose="020F0502020204030204" pitchFamily="34" charset="0"/>
                </a:rPr>
                <a:t>Behavior</a:t>
              </a:r>
              <a:r>
                <a:rPr lang="en-GB" sz="180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8268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B6311D-C30B-43C1-9748-D1373CE6081E}"/>
              </a:ext>
            </a:extLst>
          </p:cNvPr>
          <p:cNvSpPr txBox="1"/>
          <p:nvPr/>
        </p:nvSpPr>
        <p:spPr>
          <a:xfrm>
            <a:off x="1248507" y="835242"/>
            <a:ext cx="94027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800" dirty="0"/>
              <a:t>Dataset Overview</a:t>
            </a:r>
            <a:endParaRPr lang="en-AE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81F203-CE3A-42DB-93E0-046DA04EBA3C}"/>
              </a:ext>
            </a:extLst>
          </p:cNvPr>
          <p:cNvSpPr txBox="1"/>
          <p:nvPr/>
        </p:nvSpPr>
        <p:spPr>
          <a:xfrm>
            <a:off x="964642" y="2120201"/>
            <a:ext cx="9957916" cy="23083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/>
              <a:t>C</a:t>
            </a:r>
            <a:r>
              <a:rPr lang="en-AE" dirty="0" err="1"/>
              <a:t>ontents</a:t>
            </a:r>
            <a:r>
              <a:rPr lang="en-AE" dirty="0"/>
              <a:t> : Information about the content available on the both platform, enabling analysis of content diversity, genre popularity, and runtime patterns.</a:t>
            </a:r>
          </a:p>
          <a:p>
            <a:endParaRPr lang="en-AE" dirty="0"/>
          </a:p>
          <a:p>
            <a:r>
              <a:rPr lang="en-AE" dirty="0"/>
              <a:t>Subscribers: Information about demographic and subscription details , enabling insights into subscriber acquisition, upgrades, downgrades, and inactivity patterns.</a:t>
            </a:r>
          </a:p>
          <a:p>
            <a:br>
              <a:rPr lang="en-AE" dirty="0"/>
            </a:br>
            <a:r>
              <a:rPr lang="en-AE" dirty="0" err="1"/>
              <a:t>Content_consumption</a:t>
            </a:r>
            <a:r>
              <a:rPr lang="en-AE" dirty="0"/>
              <a:t>: User-level content consumption data, enabling analysis of total watch time, device preferences, and engagement trends.</a:t>
            </a:r>
          </a:p>
        </p:txBody>
      </p:sp>
    </p:spTree>
    <p:extLst>
      <p:ext uri="{BB962C8B-B14F-4D97-AF65-F5344CB8AC3E}">
        <p14:creationId xmlns:p14="http://schemas.microsoft.com/office/powerpoint/2010/main" val="1971415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0E45DB-AEDA-42C9-A9FA-2F99E06CBF26}"/>
              </a:ext>
            </a:extLst>
          </p:cNvPr>
          <p:cNvSpPr txBox="1"/>
          <p:nvPr/>
        </p:nvSpPr>
        <p:spPr>
          <a:xfrm>
            <a:off x="1386673" y="2934119"/>
            <a:ext cx="97242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800" dirty="0"/>
              <a:t>Dashboard Overview</a:t>
            </a:r>
            <a:endParaRPr lang="en-AE" sz="4800" dirty="0"/>
          </a:p>
        </p:txBody>
      </p:sp>
    </p:spTree>
    <p:extLst>
      <p:ext uri="{BB962C8B-B14F-4D97-AF65-F5344CB8AC3E}">
        <p14:creationId xmlns:p14="http://schemas.microsoft.com/office/powerpoint/2010/main" val="3995462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B09FD3-6846-4737-934E-1688032B2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461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1712CF-79FF-45D8-B9EA-E19B6D9E7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138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E481F2-80A5-4458-A6EB-D22A69A22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6AFEE9-BC1C-41D7-8214-2366379B0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7147" y="4090483"/>
            <a:ext cx="3220971" cy="276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43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4795</TotalTime>
  <Words>1270</Words>
  <Application>Microsoft Office PowerPoint</Application>
  <PresentationFormat>Widescreen</PresentationFormat>
  <Paragraphs>93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Janaki Patel</dc:creator>
  <cp:lastModifiedBy>Janaki Patel</cp:lastModifiedBy>
  <cp:revision>136</cp:revision>
  <dcterms:created xsi:type="dcterms:W3CDTF">2025-03-07T11:11:32Z</dcterms:created>
  <dcterms:modified xsi:type="dcterms:W3CDTF">2025-03-21T17:53:02Z</dcterms:modified>
</cp:coreProperties>
</file>